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5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F9F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50000">
              <a:schemeClr val="bg1">
                <a:lumMod val="95000"/>
              </a:schemeClr>
            </a:gs>
            <a:gs pos="100000">
              <a:srgbClr val="D8F9FE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76944-17D7-4D0B-8C05-73BBB20466E7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6F42-BD5A-4EF8-ACF5-CCAC65AD5F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1928802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Лекция №3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ВЕЩЕСТВА УЛУЧШАЮЩИЕ ЦВЕТ ПИЩЕВЫХ ПРОДУКТОВ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142984"/>
          <a:ext cx="8643996" cy="5143537"/>
        </p:xfrm>
        <a:graphic>
          <a:graphicData uri="http://schemas.openxmlformats.org/drawingml/2006/table">
            <a:tbl>
              <a:tblPr/>
              <a:tblGrid>
                <a:gridCol w="786603"/>
                <a:gridCol w="3732477"/>
                <a:gridCol w="1768562"/>
                <a:gridCol w="2356354"/>
              </a:tblGrid>
              <a:tr h="12754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Код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Содержание красителя, %, не менее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Цвет водного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раствора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Е102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Тартразин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85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Желтый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Е104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Желтый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хинолиновый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70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Лимонно-желтый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Е110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Желтый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«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солнечный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закат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» FCF 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85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Оранжевый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6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Е122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Кармуазин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Азорубин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) 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Малиновый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Е124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Понсо 4R (Пунцовый 4R)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Красный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Е131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Синий патентованный V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85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Голубой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Е132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Индигокармин 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Синий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Е133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Синий блестящий FCF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Голубой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5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Е151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Черный блестящий BN 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Фиолетовый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071538" y="142852"/>
            <a:ext cx="7212487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Характеристика основных синтетических красителей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Синтетические и натуральные красители применяются как индивидуально, так и в смесях друг с другом. Смеси красителей используются для получения цветов и оттенков, которые нельзя приготовить с помощью индивидуальных красителей.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Высококонцентрированные натуральные и все синтетические пищевые красители рекомендуется использовать, предварительно растворив или распределив их в небольшом количестве окрашиваемого продукта или одного из его компонентов. Раствор или дисперсию красителя вводят в продукт, как правило, перед последней операцией перемешивания.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Согласно требованиям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СанПиН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2.3.2.1293-03 «Гигиенические требования по применению пищевых добавок» не допускается использование ряда красителей в пищевых продуктах, выбор и дозировка красителей для производства конкретного пищевого продукта зависят от желаемого цвета и требуемой интенсивности окраски, а также от физико-химических свойств продукта (особенно кислотности). Следует также принимать во внимание стойкость самого красителя, особенно натурального.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14500" algn="l"/>
                <a:tab pos="-571500" algn="l"/>
                <a:tab pos="228600" algn="l"/>
              </a:tabLst>
            </a:pPr>
            <a:r>
              <a:rPr kumimoji="0" lang="en-US" sz="2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Стабилизаторы</a:t>
            </a:r>
            <a:r>
              <a:rPr kumimoji="0" lang="en-US" sz="2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2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фиксаторы</a:t>
            </a:r>
            <a:r>
              <a:rPr kumimoji="0" lang="en-US" sz="2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en-US" sz="2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окраски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14500" algn="l"/>
                <a:tab pos="-571500" algn="l"/>
                <a:tab pos="228600" algn="l"/>
              </a:tabLst>
            </a:pPr>
            <a:endParaRPr kumimoji="0" lang="en-US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14500" algn="l"/>
                <a:tab pos="-571500" algn="l"/>
                <a:tab pos="228600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Пищевые продукты, окраску которых необходимо стабилизировать, можно разделить на три большие группы: 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1714500" algn="l"/>
                <a:tab pos="-571500" algn="l"/>
                <a:tab pos="228600" algn="l"/>
              </a:tabLst>
            </a:pP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мясные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1714500" algn="l"/>
                <a:tab pos="-571500" algn="l"/>
                <a:tab pos="228600" algn="l"/>
              </a:tabLst>
            </a:pP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растительные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продукты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содержащие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хлорофилл</a:t>
            </a:r>
            <a:r>
              <a:rPr kumimoji="0" lang="en-US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-1714500" algn="l"/>
                <a:tab pos="-571500" algn="l"/>
                <a:tab pos="228600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продукты переработки фруктов и овощей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14500" algn="l"/>
                <a:tab pos="-571500" algn="l"/>
                <a:tab pos="228600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мясной промышленности фиксаторы окраски (</a:t>
            </a:r>
            <a:r>
              <a:rPr kumimoji="0" lang="ru-RU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цветорегулирующие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материалы) необходимы для стабилизации красного окрашивания мясопродуктов. При технологической обработке цвет мяса становится коричневым или серо-коричневым, вследствие образования </a:t>
            </a:r>
            <a:r>
              <a:rPr kumimoji="0" lang="ru-RU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метмиоглобина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Для стабилизации красной окраски мяса необходимо предотвратить процесс образования </a:t>
            </a:r>
            <a:r>
              <a:rPr kumimoji="0" lang="ru-RU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метмиоглобина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В пищевой промышленности этого достигают путем обработки мяса нитритами (или нитратами) - Е249-Е252.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-1714500" algn="l"/>
                <a:tab pos="-571500" algn="l"/>
                <a:tab pos="228600" algn="l"/>
              </a:tabLst>
            </a:pP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Растительные пищевые продукты, содержащие хлорофилл, при переработке склонны к «вымыванию» зеленой окраски. При добавке небольшого количества ионов меди окраска возвращается. Для сохранения зеленой окраски подвергаемых термообработке овощей эффективно </a:t>
            </a:r>
            <a:r>
              <a:rPr lang="ru-RU" sz="21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использование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смеси карбоната магния с фосфатом натрия, 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поддерживающих оптимальную для сохранения окраски кислотность среды (</a:t>
            </a:r>
            <a:r>
              <a:rPr kumimoji="0" lang="ru-RU" sz="2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рН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6,8-7,0).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Следует различать два типа побурения: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ферментативное и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неферментативное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49263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Ферментативное побурение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вызывают вещества коричневого цвета, образующиеся по реакциям, катализируемым ферментами. Ферментативному побурению подвержены продукты переработки фруктов и овощей (консервы, сухофрукты, соки, пюре и т.п.), особенно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свежеизмельченные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дальнейшей переработки фрукты и овощи, например, нарезанные яблоки, цветная и другие виды капусты, грибы, сельдерей, картофель и т.п. Чтобы предотвратить ферментативное побурение, необходимо инактивировать или разрушить соответствующие ферменты. Для этого используют: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добавку ингибиторов ферментов (аскорбиновой кислоты, диоксида серы или сульфитов);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снижение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среды добавкой кислот или ферментацией;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связывание ионов металлов добавкой лимонной кислоты, различных полимерных фосфатов и винной кислоты.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Неферментативное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побурение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К этой группе принадлежит известная реакция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Майяра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(взаимодействие редуцирующих сахаров с аминокислотами). Это взаимодействие протекает преимущественно в продуктах с содержанием воды от 5 до 10 % уже при комнатной температуре и ускоряется при нагревании.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Неферментативному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побурению подвержены сушеные овощи, картофель, фрукты, сухие молочные продукты, яичный порошок, плавленые сыры, вина, сок белого винограда и сахарные сиропы - полупродукты сахарного производства.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снижения склонности 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неферментативному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побурению во время переработки и хранения продуктов лучше всего подходят такие восстановители, как диоксид серы и сульфиты. При переработке фруктов, овощей, грибов, картофеля обработку диоксидом серы или сульфитами проводят во время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бланширования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остаток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удаляют промыванием.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Отбеливатели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химической природе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отбеливатели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это окислители или восстановители.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Действие окислителей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основано на выделении ими активного кислорода или хлора, которые взаимодействуют с нежелательными красящими веществами продукта, превращая их в неокрашенные соединения.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Применяемые для отбеливания окислители (диоксид серы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220, сульфиты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221,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222,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227) разрушают не только нежелательные красящие вещества, но и другие, в том числе полезные компоненты пищи, в частности витамины. Кроме того, в результате неконтролируемого взаимодействия окислителей с компонентами пищевого продукта в нем могут образовываться вредные для человека вещества. Отбеливанию подвергают муку, зерно, крахмал, орехи, бобовые, желатин, рыбные консервы, пресервы и маринады, крабовое мясо, мясо тресковых пород рыб, кишки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Красители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добавляются к пищевым продуктам с целью: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восстановления природной окраски, утраченной в процессе обработки и/или хранения;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повышения интенсивности природной окраски;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окрашивания бесцветных продуктов, например, безалкогольных напитков, мороженого, кондитерских изделий, а также для придания им привлекательного вида, цветового разнообразия, что, безусловно, способствует расширению торгового ассортимента.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качестве пищевых красителей применяют как природные, так и синтетические вещества.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Свежее или сухое измельченное растительное сырье, соки, варенья и другие аналогичные продукты, используемые для подкрашивания пищи,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относятся к красителям и не считаются пищевыми добавками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так как они могут применяться в качестве пищевых продуктов или типичных ингредиентов пищи.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Отбеливатели (отбеливающие вещества)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предотвращают и устраняют нежелательное окрашивание продукта путем химической реакции с его компонентами.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Стабилизаторы (фиксаторы) окраски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сохраняют природную окраску пищевых продуктов при их переработке и хранении или замедляют нежелательное изменение окраски.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Красители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Общие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сведения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натуральных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идентичных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натуральным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красителях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Натуральные (природные) красители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это красящие вещества, выделенные физическими способами из растительных и животных источников. Иногда их подвергают химической модификации для улучшения технологических и потребительских свойств.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Сырьем для натуральных пищевых красителей могут быть ягоды, цветы, листья, корнеплоды и т.п., в том числе в виде отходов переработки растительного сырья на консервных и винодельческих заводах. Содержание красящих веществ в растительном сырье зависит от климатических условий произрастания и времени сбора, но в любом случае оно относительно невелико (обычно несколько процентов или доли процента).</a:t>
            </a:r>
            <a:endParaRPr lang="ru-RU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35846"/>
            <a:ext cx="864399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Красная окраска плодов помидоров и шиповника определяется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ликопином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придания продуктам черного или серого цвета в пищевой промышленности может применяться уголь растительный (Е153) и уголь (Е152).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Природные красители чувствительны к воздействию кислот (в том числе фруктовых), щелочей, кислорода воздуха, температуры.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Также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они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подвержены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микробиологической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порче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некоторые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них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могут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изменять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цвет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зависимости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среды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Достоинствами натуральных красителей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являются их влияние на вкус и аромат продукта (Е160с, Е150), биологическая активность (Е101, Е160а). Немаловажной является и «психологическая» привлекательность надписи на этикетке - ведь потребитель обычно предпочитает продукты с натуральными компонентами продуктам с синтетическими добавками.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785797"/>
          <a:ext cx="8858311" cy="5425694"/>
        </p:xfrm>
        <a:graphic>
          <a:graphicData uri="http://schemas.openxmlformats.org/drawingml/2006/table">
            <a:tbl>
              <a:tblPr/>
              <a:tblGrid>
                <a:gridCol w="790160"/>
                <a:gridCol w="2012610"/>
                <a:gridCol w="2664580"/>
                <a:gridCol w="3390961"/>
              </a:tblGrid>
              <a:tr h="193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Код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Цвет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Е100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Куркумин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Желтый (при рН &lt; 3 красноватый)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Корни растения куркумы длинной 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Е101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Рибофлавины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Желтый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Мясо, печень, почки, молоко, яйца, дрожжи, овощи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Е120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Кармины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Красный (в щелочной среде голубовато-красный)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В телах самок насекомых кошенили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Е140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Хлорофилл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Зеленый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Во всех зеленых растениях, особенно в травах, крапиве, люцерне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Е141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Медные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комплексы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хлорофиллов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форме магниевых комплексов во всех зеленых растениях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Е150а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Сахарный колер I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Коричневый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Образуются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при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карамелизации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сахара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Е150b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Сахарный колер II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Е150с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Сахарный колер III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Е150d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Сахарный колер IV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- // -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357290" y="0"/>
            <a:ext cx="69630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970213" algn="ctr"/>
                <a:tab pos="5940425" algn="r"/>
              </a:tabLs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Характеристика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натуральных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красителей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642918"/>
          <a:ext cx="8858311" cy="5211318"/>
        </p:xfrm>
        <a:graphic>
          <a:graphicData uri="http://schemas.openxmlformats.org/drawingml/2006/table">
            <a:tbl>
              <a:tblPr/>
              <a:tblGrid>
                <a:gridCol w="790160"/>
                <a:gridCol w="2012610"/>
                <a:gridCol w="2664580"/>
                <a:gridCol w="3390961"/>
              </a:tblGrid>
              <a:tr h="499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Е160а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Каротины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желтого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до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оранжевого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В моркови, красном пальмовом масле, в зеленых растениях - как спутник хлорофилла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 160b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Экстракты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аннато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От желтого до оранжевого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Во внешнем слое семян олеандрового дерева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Е160с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Маслосмолы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паприки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оранжевого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до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красного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В кожуре паприки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Е161b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Лютеин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желтого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до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оранжевого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Во фруктах, растениях, траве, люцерне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Е162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Красный свекольный (бетанин)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Красный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корнях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красной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err="1">
                          <a:latin typeface="Times New Roman"/>
                          <a:ea typeface="Calibri"/>
                          <a:cs typeface="Times New Roman"/>
                        </a:rPr>
                        <a:t>свеклы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Е163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Calibri"/>
                          <a:cs typeface="Times New Roman"/>
                        </a:rPr>
                        <a:t>Антоцианы</a:t>
                      </a: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  <a:tab pos="449580" algn="l"/>
                        </a:tabLs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Красный при рН&lt;4 (при возрастании рН окраска  меняется сначала на голубую, затем на зеленоватую)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красном винограде, черной смородине, клубнике, вишне, малине и других ягодах</a:t>
                      </a:r>
                    </a:p>
                  </a:txBody>
                  <a:tcPr marL="14351" marR="143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07" y="857232"/>
          <a:ext cx="8858311" cy="5983594"/>
        </p:xfrm>
        <a:graphic>
          <a:graphicData uri="http://schemas.openxmlformats.org/drawingml/2006/table">
            <a:tbl>
              <a:tblPr/>
              <a:tblGrid>
                <a:gridCol w="767227"/>
                <a:gridCol w="1674049"/>
                <a:gridCol w="976510"/>
                <a:gridCol w="1046261"/>
                <a:gridCol w="976510"/>
                <a:gridCol w="3417754"/>
              </a:tblGrid>
              <a:tr h="6191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Код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Наимено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вание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Свето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стойкость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Термо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стойкость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latin typeface="Times New Roman"/>
                          <a:ea typeface="Calibri"/>
                          <a:cs typeface="Times New Roman"/>
                        </a:rPr>
                        <a:t>Кислото-стойкость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Области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использования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4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Е100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Куркумин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Турмерик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Майонезы, горчица, напитки, соусы, кондитерские изделия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Е101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Рибофлавины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--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Майонезы, супы, мороженое, кондитерские изделия, порошки пудингов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4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E120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Кармины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Напитки, колбасные и кондитерские изделия, десерты.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Драже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лаки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).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E140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Хлорофилл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- (+)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Жиры, масла, супы, овощные и фруктовые консервы, кондитерские изделия, напитки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E141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Медные комплексы хлорофиллов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- (±)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То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же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4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E150a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Сахарный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колер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Алкогольные напитки, соусы, десерты, кондитерские изделия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4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E150b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Сахарный колер II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Крепкие спиртные напитки (виски, ром, бренди)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4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E150c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Сахарный колер III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Пиво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соусы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супы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E150d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Сахарный колер IV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Газированные безалкогольные напитки, алкогольные напитки, другие пищевые продукты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1"/>
            <a:ext cx="88582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Стойкость основных натуральных красителей и рекомендации по их применению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44" y="142852"/>
          <a:ext cx="8858314" cy="4632960"/>
        </p:xfrm>
        <a:graphic>
          <a:graphicData uri="http://schemas.openxmlformats.org/drawingml/2006/table">
            <a:tbl>
              <a:tblPr/>
              <a:tblGrid>
                <a:gridCol w="951384"/>
                <a:gridCol w="1714970"/>
                <a:gridCol w="758271"/>
                <a:gridCol w="742326"/>
                <a:gridCol w="1031107"/>
                <a:gridCol w="3660256"/>
              </a:tblGrid>
              <a:tr h="5405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El60a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) β-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Каротин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синтетический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Жиры, растительные и сливочные масла, маргарины, сыры, майонезы, фруктовые напитки, сокосодержащие напитки, десерты, кондитерские изделия, мороженое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2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E160a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(ii)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Экстракты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нат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каротинов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То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же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2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El60b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Экстракты аннато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±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Маргарины, сыры, снеки, десерты, мороженое, ликеры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3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El60c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Маслосмолы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паприки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± (±)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Мясопродукты, супы, сыры, соусы, майонезы, напитки, кондитерские изделия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3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El6lb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Лютеин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Жиры, растительные масла, соусы, напитки, кондитерские изделия, выпечка</a:t>
                      </a: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3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E162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Красный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свекольный (бетании)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Фруктовые йогурты, супы, соусы, жевательная резинка,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десерты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мороженое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2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E 163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Антоцианы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Times New Roman"/>
                        </a:rPr>
                        <a:t>+ (+)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Напитки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варенья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джемы</a:t>
                      </a:r>
                      <a:r>
                        <a:rPr lang="en-US" sz="1600" dirty="0"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/>
                          <a:ea typeface="Calibri"/>
                          <a:cs typeface="Times New Roman"/>
                        </a:rPr>
                        <a:t>сыры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017" marR="100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42844" y="5000636"/>
            <a:ext cx="885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Обозначения: ++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высокоустойчив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+ устойчив; ± относительно устойчив; - малоустойчив; -- неустойчив.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571480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Синтетические пищевые красители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это органические соединения, не встречающиеся в природе, то есть искусственные. Почти все они используются в мировой пищевой промышленности уже десятки лет.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Синтетические пищевые красители, в отличие от натуральных,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обладают биологической активностью и не содержат ни вкусовых веществ, ни витаминов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При этом они обладают значительными технологическими преимуществами по сравнению с натуральными, поскольку менее чувствительны к условиям технологической переработки и хранения, а также дают яркие,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легковоспроизводимые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цвета.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1766</Words>
  <Application>Microsoft Office PowerPoint</Application>
  <PresentationFormat>Экран (4:3)</PresentationFormat>
  <Paragraphs>261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Ruslan</dc:creator>
  <cp:lastModifiedBy>Ruslan</cp:lastModifiedBy>
  <cp:revision>13</cp:revision>
  <dcterms:created xsi:type="dcterms:W3CDTF">2016-02-10T05:42:40Z</dcterms:created>
  <dcterms:modified xsi:type="dcterms:W3CDTF">2016-02-10T08:38:17Z</dcterms:modified>
</cp:coreProperties>
</file>